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73" r:id="rId4"/>
    <p:sldId id="274" r:id="rId5"/>
    <p:sldId id="287" r:id="rId6"/>
    <p:sldId id="269" r:id="rId7"/>
    <p:sldId id="277" r:id="rId8"/>
    <p:sldId id="270" r:id="rId9"/>
    <p:sldId id="267" r:id="rId10"/>
    <p:sldId id="271" r:id="rId11"/>
    <p:sldId id="286" r:id="rId12"/>
    <p:sldId id="276" r:id="rId13"/>
    <p:sldId id="275" r:id="rId14"/>
    <p:sldId id="280" r:id="rId15"/>
    <p:sldId id="279" r:id="rId16"/>
    <p:sldId id="281" r:id="rId17"/>
    <p:sldId id="283" r:id="rId18"/>
    <p:sldId id="285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B0F4"/>
    <a:srgbClr val="FF3754"/>
    <a:srgbClr val="3399FF"/>
    <a:srgbClr val="FFB601"/>
    <a:srgbClr val="FF9900"/>
    <a:srgbClr val="00CCFF"/>
    <a:srgbClr val="FE3350"/>
    <a:srgbClr val="FF2F4F"/>
    <a:srgbClr val="F03A2D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7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85D4A-494F-450B-81C8-4A1E7B5D359D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A6F9A-875D-49CE-8540-3323F71BF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F9A-875D-49CE-8540-3323F71BF7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57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2518-375E-461B-A80E-8DEDEB4AA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3" y="2938463"/>
            <a:ext cx="11463337" cy="2076450"/>
          </a:xfrm>
        </p:spPr>
        <p:txBody>
          <a:bodyPr anchor="b"/>
          <a:lstStyle>
            <a:lvl1pPr algn="l"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3DD75-E130-453B-BA1A-63C7BE3AF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438" y="5174457"/>
            <a:ext cx="11396662" cy="64293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CFD23-28C0-4FAE-93E1-8BD16ACD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66BA8-D242-4CBB-AAE0-DA825EE7C271}" type="datetime1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E474-0EA7-423B-9CD4-D7087428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D533E-1DBA-46EA-B643-EACF115A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A621-6E14-4299-BFAD-2BB59852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57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5ADF-1E1B-431A-B3CA-2F733C08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78607-B11A-46F6-8CE3-FC9F0EDD8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F169D-5C0F-4A58-90AC-D288B1E7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A82D-E688-4ED6-A552-B7425656FCB6}" type="datetime1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97584-5224-4A36-8053-112A63BE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B544E-1633-4DA8-AF0E-7A51C0DA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A621-6E14-4299-BFAD-2BB59852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BA8014-CDE6-4405-83E1-953868969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F221E-27D0-4C5F-AC1F-DB6C19BD7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BB1EA-5F7E-43BB-A9E4-EA1E3F60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EDEE-72E1-4082-A2E9-C1D3E48DE476}" type="datetime1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0A06F-5E1E-4F63-BB51-5A744535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7DF5F-0924-458A-8B2E-1666CB55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A621-6E14-4299-BFAD-2BB59852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74D7-0361-4B21-B328-3706E937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746A-2289-4162-ACD4-C69EF220F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35060-2EB2-460C-AF72-98BC9F68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D34D-5044-4CDF-BDA1-7DA30FED3158}" type="datetime1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B1B77-82A7-482C-B86D-A2A56781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1B240-EE55-43F0-A706-5FDF2CD4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A621-6E14-4299-BFAD-2BB59852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6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A2AB-9DDC-49AD-879F-3185AB9B3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91910-53AC-45FF-A5AB-3D4EA8A98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637C-C1F3-4709-B08C-5466F795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D5A7-71D2-4583-9BF8-C8090EFD18DD}" type="datetime1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0CE4C-6698-408E-AB7C-F821E713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1B319-C66E-4FC1-851C-D2C7B8C5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A621-6E14-4299-BFAD-2BB59852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9C93-5239-438C-8C2E-1D4037AB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835A-C27F-4513-98DF-99C12A96F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6616C-8458-4914-AFD5-DC05BC77A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D9B9F-3692-4EA7-A0AD-355C69E5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22125-BF22-4292-A9AB-D802879F1FF0}" type="datetime1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FEB03-8431-4EE9-8F4E-F26C380A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92248-D82B-4400-B6ED-E096A80D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A621-6E14-4299-BFAD-2BB59852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F3AA-50BA-4BE3-8E1B-6356F271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77ED5-AC29-4994-B3A6-617708ED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AD9CF-00BC-4E07-96DA-E6B6DA314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FE349-C52D-4BCB-98A3-86A238012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EA3AB-0182-4A0B-8CC3-A8F6EE6E4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54109-F10C-45AE-B943-EDE2A9D2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14AD-5331-45C9-A05C-FCC594046588}" type="datetime1">
              <a:rPr lang="en-US" smtClean="0"/>
              <a:t>2/17/2019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751E76-B5AE-4566-BD2F-C17040950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97E27-6BBC-4CEA-A05F-E1E552F7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A621-6E14-4299-BFAD-2BB59852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0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4FC1-694F-4A67-9DAA-1D95AD73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96FF9-CBD3-412B-BB5F-D2A85512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85D3-0EE8-41B1-AF30-188CD75BBCA3}" type="datetime1">
              <a:rPr lang="en-US" smtClean="0"/>
              <a:t>2/17/2019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1C8BA-40B1-4E1F-B97F-5CB90B29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55C4-DF31-4569-9B95-20C96702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A621-6E14-4299-BFAD-2BB59852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2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BF62F-8967-4827-8EF5-164D62F2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09880-5C51-47E9-A369-753BE916AB34}" type="datetime1">
              <a:rPr lang="en-US" smtClean="0"/>
              <a:t>2/17/2019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F1314-A02E-48B5-AF37-93D90440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40AB8-4969-437A-A329-56E6BB7C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A621-6E14-4299-BFAD-2BB59852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9B89-2D30-4FC6-A94D-FA4F9966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0DF9-11EE-46B1-A662-9093F9FDF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BD29F-C3E0-4035-A7BE-B6A9096B7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56F21-C401-46FE-8286-2C4759C7C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380-944A-487A-A912-D86D49DD08C4}" type="datetime1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20FFE-D66F-4626-9C9C-8D49E6ACC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7C3BF-056D-434B-82AB-1794D143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A621-6E14-4299-BFAD-2BB59852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5B16C-1692-4F29-83DB-30624FC5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583BCD-C74D-4A21-84C7-1CC2CF529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29BEA-3A5E-4D6B-A9E1-D8391981B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25516-9F2C-4264-9BEB-0D91089B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D1FF-A03E-4344-8A76-69BB37F8AF43}" type="datetime1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9A23B-9749-46E1-B220-016C0232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C5902-F5C0-4118-BF23-61765F28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CA621-6E14-4299-BFAD-2BB59852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7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F9384-D747-4CF2-88D3-09BE25FB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FAEAA-9D97-444A-9DC3-D7FCD5230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5B2CE-924F-4F7A-A2BF-3980F0672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13C7A3C-2705-4036-81A7-8AAFCB508598}" type="datetime1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1D78-DCC5-420B-B9F2-E33A69C13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1357D-E570-46F4-84CF-24B0A27AD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DFCA621-6E14-4299-BFAD-2BB59852A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4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restartproject.or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hyperlink" Target="http://www.surewecan.org/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169853-C0ED-4A62-882D-EF131DB72522}"/>
              </a:ext>
            </a:extLst>
          </p:cNvPr>
          <p:cNvSpPr/>
          <p:nvPr/>
        </p:nvSpPr>
        <p:spPr>
          <a:xfrm>
            <a:off x="0" y="1741723"/>
            <a:ext cx="12192000" cy="3106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9B8B9-79AA-4FE1-8F1B-3C7B19A6D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3" y="1966527"/>
            <a:ext cx="11463337" cy="1028700"/>
          </a:xfrm>
        </p:spPr>
        <p:txBody>
          <a:bodyPr/>
          <a:lstStyle/>
          <a:p>
            <a:r>
              <a:rPr lang="en-US" dirty="0">
                <a:effectLst/>
              </a:rPr>
              <a:t>Siddhesh Karekar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61028-8242-4A41-868A-47AE8D1B3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438" y="3056532"/>
            <a:ext cx="11396662" cy="1555010"/>
          </a:xfrm>
        </p:spPr>
        <p:txBody>
          <a:bodyPr>
            <a:noAutofit/>
          </a:bodyPr>
          <a:lstStyle/>
          <a:p>
            <a:r>
              <a:rPr lang="en-US" sz="2800" dirty="0"/>
              <a:t>INF 555 Assignment</a:t>
            </a:r>
          </a:p>
          <a:p>
            <a:r>
              <a:rPr lang="en-US" sz="2800" dirty="0">
                <a:solidFill>
                  <a:schemeClr val="tx1"/>
                </a:solidFill>
              </a:rPr>
              <a:t>Persona creation, user stories/scenarios,</a:t>
            </a:r>
          </a:p>
          <a:p>
            <a:r>
              <a:rPr lang="en-US" sz="2800" dirty="0">
                <a:solidFill>
                  <a:schemeClr val="tx1"/>
                </a:solidFill>
              </a:rPr>
              <a:t>use cases, and feature list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0DF14-4403-4C17-B652-01156333A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" t="3503" b="10012"/>
          <a:stretch/>
        </p:blipFill>
        <p:spPr>
          <a:xfrm flipH="1">
            <a:off x="6354256" y="1"/>
            <a:ext cx="5837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6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55FE4C-619B-4D8F-93B5-8FA4562ADE3A}"/>
              </a:ext>
            </a:extLst>
          </p:cNvPr>
          <p:cNvSpPr/>
          <p:nvPr/>
        </p:nvSpPr>
        <p:spPr>
          <a:xfrm>
            <a:off x="0" y="1556794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9F4284-9164-4EFF-8129-71A50186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Interviews - Volunteer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3E98E-7BCC-44E6-8679-CD0588D51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658" y="1799863"/>
            <a:ext cx="10132672" cy="441182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400" dirty="0"/>
              <a:t>What appeals to you most about the cause? What are your personal goals for helping out?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400" dirty="0"/>
              <a:t>Do you have any prior experience as a volunteer?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400" dirty="0"/>
              <a:t>What skills can you utilize as a volunteer? Would you be interested in being trained?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400" dirty="0"/>
              <a:t>Would you be interested in training others with your skills?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400" dirty="0"/>
              <a:t>How much time can you devote to helping out? Can you function on regular timings or do you need flexibility?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400" dirty="0"/>
              <a:t>What are your expectations from the organization?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97EB3F-BD36-46E8-9143-4D0EDB48CFAB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3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FF8174-B5EF-445C-BFA3-55F69CC095BF}"/>
              </a:ext>
            </a:extLst>
          </p:cNvPr>
          <p:cNvSpPr/>
          <p:nvPr/>
        </p:nvSpPr>
        <p:spPr>
          <a:xfrm>
            <a:off x="0" y="1556794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3E33EFC-B37C-4136-9F57-B3FACDC55F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1" b="16013"/>
          <a:stretch/>
        </p:blipFill>
        <p:spPr>
          <a:xfrm>
            <a:off x="7277101" y="417289"/>
            <a:ext cx="4914899" cy="59661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59B92D-864C-451B-9B0E-36B17FC8A661}"/>
              </a:ext>
            </a:extLst>
          </p:cNvPr>
          <p:cNvSpPr txBox="1"/>
          <p:nvPr/>
        </p:nvSpPr>
        <p:spPr>
          <a:xfrm>
            <a:off x="5178674" y="820090"/>
            <a:ext cx="1598432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Volunteer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CB1B1-3D21-4DDD-9647-665863AF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Monica Lorenzo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3D2112-2E92-4D61-A806-00BADB50BAC3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B523B74E-C539-4BB5-B5E8-55758C067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095" y="1813560"/>
            <a:ext cx="6340509" cy="440436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Monica, is a student and part-time translator who is well aware of the problems of plastic pollution, especially in a city like LA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Due to her busy schedule, she can offer a few hours on the weekends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She is also skilled at graphic design and can make and help make promotional art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She wishes to spread awareness and create a cleaner place for everyone to live in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She would like to see, buy and gift interesting things created from recycled plastic</a:t>
            </a:r>
          </a:p>
        </p:txBody>
      </p:sp>
    </p:spTree>
    <p:extLst>
      <p:ext uri="{BB962C8B-B14F-4D97-AF65-F5344CB8AC3E}">
        <p14:creationId xmlns:p14="http://schemas.microsoft.com/office/powerpoint/2010/main" val="88509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FF8174-B5EF-445C-BFA3-55F69CC095BF}"/>
              </a:ext>
            </a:extLst>
          </p:cNvPr>
          <p:cNvSpPr/>
          <p:nvPr/>
        </p:nvSpPr>
        <p:spPr>
          <a:xfrm>
            <a:off x="0" y="1556794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4075C9E-91B4-4965-8811-360EBB9CC7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8272429" y="619162"/>
            <a:ext cx="2827755" cy="5764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59B92D-864C-451B-9B0E-36B17FC8A661}"/>
              </a:ext>
            </a:extLst>
          </p:cNvPr>
          <p:cNvSpPr txBox="1"/>
          <p:nvPr/>
        </p:nvSpPr>
        <p:spPr>
          <a:xfrm>
            <a:off x="4115684" y="820090"/>
            <a:ext cx="1598432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Volunteer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CB1B1-3D21-4DDD-9647-665863AF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Suraj Gupta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869E86-9FCD-4CB1-A10C-42718E21C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3560"/>
            <a:ext cx="6953250" cy="440436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Suraj works with his father in a convenience store</a:t>
            </a:r>
          </a:p>
          <a:p>
            <a:pPr>
              <a:lnSpc>
                <a:spcPct val="110000"/>
              </a:lnSpc>
            </a:pPr>
            <a:r>
              <a:rPr lang="en-US" dirty="0"/>
              <a:t>He knows that plastic is a real problem that causes the death of fish and sea turtles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dirty="0"/>
              <a:t>He tries to avoid using plastic in his store, e.g. using cloth bags even though they are more expensive</a:t>
            </a:r>
          </a:p>
          <a:p>
            <a:pPr>
              <a:lnSpc>
                <a:spcPct val="110000"/>
              </a:lnSpc>
            </a:pPr>
            <a:r>
              <a:rPr lang="en-US" dirty="0"/>
              <a:t>He would be able to help out on the weekends or on days that the shop is shut, for a few hours</a:t>
            </a:r>
          </a:p>
          <a:p>
            <a:pPr>
              <a:lnSpc>
                <a:spcPct val="110000"/>
              </a:lnSpc>
            </a:pPr>
            <a:r>
              <a:rPr lang="en-US" dirty="0"/>
              <a:t>He doesn’t have any prior volunteer experience but would be eager to help</a:t>
            </a:r>
          </a:p>
          <a:p>
            <a:pPr>
              <a:lnSpc>
                <a:spcPct val="110000"/>
              </a:lnSpc>
            </a:pPr>
            <a:r>
              <a:rPr lang="en-US" dirty="0"/>
              <a:t>He carries useful general goods and equipment, and his father might also have connections that might help procure more</a:t>
            </a:r>
            <a:endParaRPr lang="en-US" sz="2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3D2112-2E92-4D61-A806-00BADB50BAC3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3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921EF6-DCE8-4054-9E8F-43EAB4233AB6}"/>
              </a:ext>
            </a:extLst>
          </p:cNvPr>
          <p:cNvSpPr/>
          <p:nvPr/>
        </p:nvSpPr>
        <p:spPr>
          <a:xfrm>
            <a:off x="0" y="1556794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47A59F-253E-46D1-AB1B-C3BB74B7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Data Collection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D03823-6B1B-470C-99D2-EDA78618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7730"/>
            <a:ext cx="10515600" cy="4990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use </a:t>
            </a:r>
            <a:r>
              <a:rPr lang="en-US" dirty="0">
                <a:solidFill>
                  <a:schemeClr val="accent6"/>
                </a:solidFill>
              </a:rPr>
              <a:t>Google Keep </a:t>
            </a:r>
            <a:r>
              <a:rPr lang="en-US" dirty="0"/>
              <a:t>on my phone to organize my notes.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24712-4DFC-4060-86FC-44FBE5B40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852"/>
          <a:stretch/>
        </p:blipFill>
        <p:spPr>
          <a:xfrm>
            <a:off x="178497" y="2306934"/>
            <a:ext cx="3911182" cy="4003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9BF5F-EA47-4617-A5A7-CC53BF9D3C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9128" y="2040392"/>
            <a:ext cx="5831736" cy="418768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1E1D9F-9BDF-4A31-BEFE-10F0B0CF5AC6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EB9853-ED59-41BA-818C-72666DD562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9418" y="2383790"/>
            <a:ext cx="1823959" cy="36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15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D97FF-607F-4AC2-B0B3-5D254B4CCE51}"/>
              </a:ext>
            </a:extLst>
          </p:cNvPr>
          <p:cNvSpPr/>
          <p:nvPr/>
        </p:nvSpPr>
        <p:spPr>
          <a:xfrm>
            <a:off x="0" y="1565781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B0889-C3A6-4D1F-9DE8-F9FE08E8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Goal-Directed Context User Scenario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911AAE0-E093-40DD-9A5E-4A4811FCD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388" y="1690688"/>
            <a:ext cx="7139354" cy="44749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30" dirty="0"/>
              <a:t>Ivan is at his desk browsing the Internet on a leisurely Saturday afternoon as he gets a new </a:t>
            </a:r>
            <a:r>
              <a:rPr lang="en-US" sz="1930" dirty="0">
                <a:solidFill>
                  <a:schemeClr val="accent6"/>
                </a:solidFill>
              </a:rPr>
              <a:t>email notification</a:t>
            </a:r>
            <a:r>
              <a:rPr lang="en-US" sz="1930" dirty="0"/>
              <a:t> on his phone.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30" dirty="0"/>
              <a:t>It’s the 1 Plastic Life </a:t>
            </a:r>
            <a:r>
              <a:rPr lang="en-US" sz="1930" dirty="0">
                <a:solidFill>
                  <a:schemeClr val="accent6"/>
                </a:solidFill>
              </a:rPr>
              <a:t>newsletter</a:t>
            </a:r>
            <a:r>
              <a:rPr lang="en-US" sz="1930" dirty="0"/>
              <a:t> with an update about their latest cleaning drive in Santa Monica beach.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30" dirty="0"/>
              <a:t>He opens the link enclosed and discovers that they have added additional products to the </a:t>
            </a:r>
            <a:r>
              <a:rPr lang="en-US" sz="1930" dirty="0">
                <a:solidFill>
                  <a:schemeClr val="accent6"/>
                </a:solidFill>
              </a:rPr>
              <a:t>online store</a:t>
            </a:r>
            <a:r>
              <a:rPr lang="en-US" sz="1930" dirty="0"/>
              <a:t>, and notices a toy robot.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30" dirty="0"/>
              <a:t>Knowing that this toy will also be a good way to </a:t>
            </a:r>
            <a:r>
              <a:rPr lang="en-US" sz="1930" dirty="0">
                <a:solidFill>
                  <a:schemeClr val="accent6"/>
                </a:solidFill>
              </a:rPr>
              <a:t>discuss</a:t>
            </a:r>
            <a:r>
              <a:rPr lang="en-US" sz="1930" dirty="0"/>
              <a:t> the topic of waste and recycling with his son, he </a:t>
            </a:r>
            <a:r>
              <a:rPr lang="en-US" sz="1930" dirty="0">
                <a:solidFill>
                  <a:schemeClr val="accent6"/>
                </a:solidFill>
              </a:rPr>
              <a:t>purchases</a:t>
            </a:r>
            <a:r>
              <a:rPr lang="en-US" sz="1930" dirty="0"/>
              <a:t> it, and also chooses to leave an additional amount as a </a:t>
            </a:r>
            <a:r>
              <a:rPr lang="en-US" sz="1930" dirty="0">
                <a:solidFill>
                  <a:schemeClr val="accent6"/>
                </a:solidFill>
              </a:rPr>
              <a:t>donation</a:t>
            </a:r>
            <a:r>
              <a:rPr lang="en-US" sz="1930" dirty="0"/>
              <a:t> to the cause.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30" dirty="0"/>
              <a:t>Thinking that the recycled product will make an interesting topic of discussion, he </a:t>
            </a:r>
            <a:r>
              <a:rPr lang="en-US" sz="1930" dirty="0">
                <a:solidFill>
                  <a:schemeClr val="accent6"/>
                </a:solidFill>
              </a:rPr>
              <a:t>shares</a:t>
            </a:r>
            <a:r>
              <a:rPr lang="en-US" sz="1930" dirty="0"/>
              <a:t> its link to his Facebook, and gets back to his earlier task.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162E73-ED8D-4116-9201-71F928DB7273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99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BC873EA-FD70-41EB-9EE1-B6F845B896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5000"/>
                    </a14:imgEffect>
                    <a14:imgEffect>
                      <a14:brightnessContrast bright="1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0" y="1343015"/>
            <a:ext cx="3952132" cy="50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16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F83E251-A4DC-4BE8-9824-01443772C233}"/>
              </a:ext>
            </a:extLst>
          </p:cNvPr>
          <p:cNvSpPr/>
          <p:nvPr/>
        </p:nvSpPr>
        <p:spPr>
          <a:xfrm>
            <a:off x="0" y="1556794"/>
            <a:ext cx="12192000" cy="48266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47A59F-253E-46D1-AB1B-C3BB74B7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1E1D9F-9BDF-4A31-BEFE-10F0B0CF5AC6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15</a:t>
            </a:fld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DBCC897-B668-4EAE-B10E-C0C4F7D38717}"/>
              </a:ext>
            </a:extLst>
          </p:cNvPr>
          <p:cNvGrpSpPr/>
          <p:nvPr/>
        </p:nvGrpSpPr>
        <p:grpSpPr>
          <a:xfrm>
            <a:off x="578654" y="1475919"/>
            <a:ext cx="7301728" cy="944062"/>
            <a:chOff x="578654" y="1510355"/>
            <a:chExt cx="7301728" cy="94406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33C0DC-72BD-4D82-AABA-E5E50168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54" y="1510355"/>
              <a:ext cx="7301728" cy="9440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3626AE-6B03-43BA-8549-B8F75B8BF363}"/>
                </a:ext>
              </a:extLst>
            </p:cNvPr>
            <p:cNvSpPr txBox="1"/>
            <p:nvPr/>
          </p:nvSpPr>
          <p:spPr>
            <a:xfrm>
              <a:off x="837818" y="1565137"/>
              <a:ext cx="69132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As a </a:t>
              </a:r>
              <a:r>
                <a:rPr lang="en-US" sz="2400" dirty="0">
                  <a:solidFill>
                    <a:schemeClr val="accent6"/>
                  </a:solidFill>
                </a:rPr>
                <a:t>nature lover</a:t>
              </a:r>
              <a:r>
                <a:rPr lang="en-US" sz="2400" dirty="0"/>
                <a:t>, I want to enjoy a clean and thriving environment free of hazardous materials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F0BD9C-D450-49CB-ADB1-7A4CB719BC3E}"/>
              </a:ext>
            </a:extLst>
          </p:cNvPr>
          <p:cNvGrpSpPr/>
          <p:nvPr/>
        </p:nvGrpSpPr>
        <p:grpSpPr>
          <a:xfrm>
            <a:off x="4099726" y="2533895"/>
            <a:ext cx="7897167" cy="896435"/>
            <a:chOff x="4019341" y="2543783"/>
            <a:chExt cx="7977553" cy="89643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5BFFF36-A6AD-4FC9-8336-8EEA26FC1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19341" y="2543783"/>
              <a:ext cx="7977553" cy="89643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561ECD-5BBB-45F3-9291-D31F76B41C16}"/>
                </a:ext>
              </a:extLst>
            </p:cNvPr>
            <p:cNvSpPr txBox="1"/>
            <p:nvPr/>
          </p:nvSpPr>
          <p:spPr>
            <a:xfrm>
              <a:off x="4069582" y="2573878"/>
              <a:ext cx="76305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As a </a:t>
              </a:r>
              <a:r>
                <a:rPr lang="en-US" sz="2400" dirty="0">
                  <a:solidFill>
                    <a:schemeClr val="accent6"/>
                  </a:solidFill>
                </a:rPr>
                <a:t>philanthropist</a:t>
              </a:r>
              <a:r>
                <a:rPr lang="en-US" sz="2400" dirty="0"/>
                <a:t>, I want to create or help create job opportunities for underprivileged individuals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7B0D77-2C9C-4DA9-82DE-58488AA41C4D}"/>
              </a:ext>
            </a:extLst>
          </p:cNvPr>
          <p:cNvGrpSpPr/>
          <p:nvPr/>
        </p:nvGrpSpPr>
        <p:grpSpPr>
          <a:xfrm>
            <a:off x="578653" y="3544244"/>
            <a:ext cx="8580420" cy="944062"/>
            <a:chOff x="578654" y="3529584"/>
            <a:chExt cx="7455002" cy="94406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BE976E2-17CB-4627-BEB7-CBF09EBA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54" y="3529584"/>
              <a:ext cx="7429882" cy="94406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1AFE76-D864-4525-BDDB-F5C91E1364EC}"/>
                </a:ext>
              </a:extLst>
            </p:cNvPr>
            <p:cNvSpPr txBox="1"/>
            <p:nvPr/>
          </p:nvSpPr>
          <p:spPr>
            <a:xfrm>
              <a:off x="837817" y="3584366"/>
              <a:ext cx="7195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As a </a:t>
              </a:r>
              <a:r>
                <a:rPr lang="en-US" sz="2400" dirty="0">
                  <a:solidFill>
                    <a:schemeClr val="accent6"/>
                  </a:solidFill>
                </a:rPr>
                <a:t>proactive citizen</a:t>
              </a:r>
              <a:r>
                <a:rPr lang="en-US" sz="2400" dirty="0"/>
                <a:t>, I want to learn how to reduce plastic pollution and help clean the city of plastic waste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772A5F-CC11-4F50-A450-27249BE0FCEC}"/>
              </a:ext>
            </a:extLst>
          </p:cNvPr>
          <p:cNvGrpSpPr/>
          <p:nvPr/>
        </p:nvGrpSpPr>
        <p:grpSpPr>
          <a:xfrm>
            <a:off x="3949002" y="4602220"/>
            <a:ext cx="8047893" cy="896435"/>
            <a:chOff x="5063531" y="4550207"/>
            <a:chExt cx="6933363" cy="8964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A35DA2C-FF32-4FE7-9649-57B619B81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63531" y="4550207"/>
              <a:ext cx="6933363" cy="89643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06815B-8E73-4016-9585-A055B1FF56CD}"/>
                </a:ext>
              </a:extLst>
            </p:cNvPr>
            <p:cNvSpPr txBox="1"/>
            <p:nvPr/>
          </p:nvSpPr>
          <p:spPr>
            <a:xfrm>
              <a:off x="5118797" y="4580302"/>
              <a:ext cx="6581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As an </a:t>
              </a:r>
              <a:r>
                <a:rPr lang="en-US" sz="2400" dirty="0">
                  <a:solidFill>
                    <a:schemeClr val="accent6"/>
                  </a:solidFill>
                </a:rPr>
                <a:t>engineer</a:t>
              </a:r>
              <a:r>
                <a:rPr lang="en-US" sz="2400" dirty="0"/>
                <a:t>, I want to learn about and contribute to the development of new plastic recycling methods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E804459-C234-49A7-AD4F-EFF0E08B4F8F}"/>
              </a:ext>
            </a:extLst>
          </p:cNvPr>
          <p:cNvGrpSpPr/>
          <p:nvPr/>
        </p:nvGrpSpPr>
        <p:grpSpPr>
          <a:xfrm>
            <a:off x="578652" y="5612569"/>
            <a:ext cx="7932302" cy="944062"/>
            <a:chOff x="578652" y="5548813"/>
            <a:chExt cx="7751431" cy="94406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C53007-4819-449F-BBD5-E8BDB1078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52" y="5548813"/>
              <a:ext cx="7751431" cy="94406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6C0F62-2EB3-4777-AB0D-03097770EE52}"/>
                </a:ext>
              </a:extLst>
            </p:cNvPr>
            <p:cNvSpPr txBox="1"/>
            <p:nvPr/>
          </p:nvSpPr>
          <p:spPr>
            <a:xfrm>
              <a:off x="837818" y="5603595"/>
              <a:ext cx="7401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As an </a:t>
              </a:r>
              <a:r>
                <a:rPr lang="en-US" sz="2400" dirty="0">
                  <a:solidFill>
                    <a:schemeClr val="accent6"/>
                  </a:solidFill>
                </a:rPr>
                <a:t>environment-aware shopper</a:t>
              </a:r>
              <a:r>
                <a:rPr lang="en-US" sz="2400" dirty="0"/>
                <a:t>, I want to purchase items made of recycled plastic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70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C29C0E-F423-46CE-9D85-B82F24C37514}"/>
              </a:ext>
            </a:extLst>
          </p:cNvPr>
          <p:cNvSpPr/>
          <p:nvPr/>
        </p:nvSpPr>
        <p:spPr>
          <a:xfrm>
            <a:off x="0" y="1565781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A410C-46AC-4A1D-A149-9380A486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#1: Donate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B91AA-8CFD-45D3-8C85-4D554C5D73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100" dirty="0"/>
              <a:t>Click on </a:t>
            </a:r>
            <a:r>
              <a:rPr lang="en-US" sz="2100" dirty="0">
                <a:solidFill>
                  <a:schemeClr val="accent6"/>
                </a:solidFill>
              </a:rPr>
              <a:t>Donate</a:t>
            </a:r>
            <a:r>
              <a:rPr lang="en-US" sz="2100" dirty="0"/>
              <a:t> in the site navigation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Select preset amount or enter custom donation </a:t>
            </a:r>
            <a:r>
              <a:rPr lang="en-US" sz="2100" dirty="0">
                <a:solidFill>
                  <a:schemeClr val="accent6"/>
                </a:solidFill>
              </a:rPr>
              <a:t>amount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Select if donation is </a:t>
            </a:r>
            <a:r>
              <a:rPr lang="en-US" sz="2100" dirty="0">
                <a:solidFill>
                  <a:schemeClr val="accent6"/>
                </a:solidFill>
              </a:rPr>
              <a:t>recurring</a:t>
            </a:r>
            <a:r>
              <a:rPr lang="en-US" sz="2100" dirty="0"/>
              <a:t>, if yes, how often it is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Enter </a:t>
            </a:r>
            <a:r>
              <a:rPr lang="en-US" sz="2100" dirty="0">
                <a:solidFill>
                  <a:schemeClr val="accent6"/>
                </a:solidFill>
              </a:rPr>
              <a:t>credentials</a:t>
            </a:r>
            <a:r>
              <a:rPr lang="en-US" sz="2100" dirty="0"/>
              <a:t>: name, email and an optional message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Select a </a:t>
            </a:r>
            <a:r>
              <a:rPr lang="en-US" sz="2100" dirty="0">
                <a:solidFill>
                  <a:schemeClr val="accent6"/>
                </a:solidFill>
              </a:rPr>
              <a:t>payment method</a:t>
            </a:r>
            <a:r>
              <a:rPr lang="en-US" sz="2100" dirty="0"/>
              <a:t> and enter its details</a:t>
            </a:r>
          </a:p>
          <a:p>
            <a:pPr>
              <a:lnSpc>
                <a:spcPct val="110000"/>
              </a:lnSpc>
            </a:pPr>
            <a:r>
              <a:rPr lang="en-US" sz="2100" dirty="0">
                <a:solidFill>
                  <a:schemeClr val="accent6"/>
                </a:solidFill>
              </a:rPr>
              <a:t>Submit</a:t>
            </a:r>
            <a:r>
              <a:rPr lang="en-US" sz="2100" dirty="0"/>
              <a:t> the form and obtain </a:t>
            </a:r>
            <a:r>
              <a:rPr lang="en-US" sz="2100" dirty="0">
                <a:solidFill>
                  <a:schemeClr val="accent6"/>
                </a:solidFill>
              </a:rPr>
              <a:t>receipt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89E14E-0033-41B1-998C-404C0E71F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5150" y="2020094"/>
            <a:ext cx="36957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168C689-BE09-471F-8DE1-8A714175D23D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264712-E6C4-454C-979B-9AC7BBE62962}"/>
              </a:ext>
            </a:extLst>
          </p:cNvPr>
          <p:cNvSpPr/>
          <p:nvPr/>
        </p:nvSpPr>
        <p:spPr>
          <a:xfrm>
            <a:off x="9840060" y="5470256"/>
            <a:ext cx="1194655" cy="3399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0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C29C0E-F423-46CE-9D85-B82F24C37514}"/>
              </a:ext>
            </a:extLst>
          </p:cNvPr>
          <p:cNvSpPr/>
          <p:nvPr/>
        </p:nvSpPr>
        <p:spPr>
          <a:xfrm>
            <a:off x="0" y="1565781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A410C-46AC-4A1D-A149-9380A486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#2: Buy Recycled Products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E46CD4-EFDC-47E2-BE81-3FADD08B3F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1100" y="2008445"/>
            <a:ext cx="4495800" cy="398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D41D1-291B-4753-95B4-1684DF8B0F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780" dirty="0"/>
              <a:t>Choose </a:t>
            </a:r>
            <a:r>
              <a:rPr lang="en-US" sz="1780" dirty="0">
                <a:solidFill>
                  <a:schemeClr val="accent6"/>
                </a:solidFill>
              </a:rPr>
              <a:t>Shop</a:t>
            </a:r>
            <a:r>
              <a:rPr lang="en-US" sz="1780" dirty="0"/>
              <a:t> in the site navigation</a:t>
            </a:r>
          </a:p>
          <a:p>
            <a:pPr>
              <a:lnSpc>
                <a:spcPct val="120000"/>
              </a:lnSpc>
            </a:pPr>
            <a:r>
              <a:rPr lang="en-US" sz="1780" dirty="0"/>
              <a:t>(Optional) </a:t>
            </a:r>
            <a:r>
              <a:rPr lang="en-US" sz="1780" dirty="0">
                <a:solidFill>
                  <a:schemeClr val="accent6"/>
                </a:solidFill>
              </a:rPr>
              <a:t>Filter</a:t>
            </a:r>
            <a:r>
              <a:rPr lang="en-US" sz="1780" dirty="0"/>
              <a:t> by category of item – e.g. toys, accessories, stationery</a:t>
            </a:r>
          </a:p>
          <a:p>
            <a:pPr>
              <a:lnSpc>
                <a:spcPct val="120000"/>
              </a:lnSpc>
            </a:pPr>
            <a:r>
              <a:rPr lang="en-US" sz="1780" dirty="0"/>
              <a:t>(Optional) </a:t>
            </a:r>
            <a:r>
              <a:rPr lang="en-US" sz="1780" dirty="0">
                <a:solidFill>
                  <a:schemeClr val="accent6"/>
                </a:solidFill>
              </a:rPr>
              <a:t>Sort</a:t>
            </a:r>
            <a:r>
              <a:rPr lang="en-US" sz="1780" dirty="0"/>
              <a:t> by criteria – e.g. date, price</a:t>
            </a:r>
          </a:p>
          <a:p>
            <a:pPr>
              <a:lnSpc>
                <a:spcPct val="120000"/>
              </a:lnSpc>
            </a:pPr>
            <a:r>
              <a:rPr lang="en-US" sz="1780" dirty="0"/>
              <a:t>Navigate list using </a:t>
            </a:r>
            <a:r>
              <a:rPr lang="en-US" sz="1780" dirty="0">
                <a:solidFill>
                  <a:schemeClr val="accent6"/>
                </a:solidFill>
              </a:rPr>
              <a:t>pagination</a:t>
            </a:r>
          </a:p>
          <a:p>
            <a:pPr>
              <a:lnSpc>
                <a:spcPct val="120000"/>
              </a:lnSpc>
            </a:pPr>
            <a:r>
              <a:rPr lang="en-US" sz="1780" dirty="0">
                <a:solidFill>
                  <a:schemeClr val="accent6"/>
                </a:solidFill>
              </a:rPr>
              <a:t>Select</a:t>
            </a:r>
            <a:r>
              <a:rPr lang="en-US" sz="1780" dirty="0"/>
              <a:t> an item to purchase</a:t>
            </a:r>
          </a:p>
          <a:p>
            <a:pPr>
              <a:lnSpc>
                <a:spcPct val="120000"/>
              </a:lnSpc>
            </a:pPr>
            <a:r>
              <a:rPr lang="en-US" sz="1780" dirty="0"/>
              <a:t>Input </a:t>
            </a:r>
            <a:r>
              <a:rPr lang="en-US" sz="1780" dirty="0">
                <a:solidFill>
                  <a:schemeClr val="accent6"/>
                </a:solidFill>
              </a:rPr>
              <a:t>credentials: </a:t>
            </a:r>
            <a:r>
              <a:rPr lang="en-US" sz="1780" dirty="0"/>
              <a:t>name and email</a:t>
            </a:r>
          </a:p>
          <a:p>
            <a:pPr>
              <a:lnSpc>
                <a:spcPct val="120000"/>
              </a:lnSpc>
            </a:pPr>
            <a:r>
              <a:rPr lang="en-US" sz="1780" dirty="0"/>
              <a:t>Select </a:t>
            </a:r>
            <a:r>
              <a:rPr lang="en-US" sz="1780" dirty="0">
                <a:solidFill>
                  <a:schemeClr val="accent6"/>
                </a:solidFill>
              </a:rPr>
              <a:t>payment method</a:t>
            </a:r>
          </a:p>
          <a:p>
            <a:pPr>
              <a:lnSpc>
                <a:spcPct val="120000"/>
              </a:lnSpc>
            </a:pPr>
            <a:r>
              <a:rPr lang="en-US" sz="1780" dirty="0"/>
              <a:t>Optionally </a:t>
            </a:r>
            <a:r>
              <a:rPr lang="en-US" sz="1780" dirty="0">
                <a:solidFill>
                  <a:schemeClr val="accent6"/>
                </a:solidFill>
              </a:rPr>
              <a:t>donate</a:t>
            </a:r>
            <a:r>
              <a:rPr lang="en-US" sz="1780" dirty="0"/>
              <a:t> an amount</a:t>
            </a:r>
          </a:p>
          <a:p>
            <a:pPr>
              <a:lnSpc>
                <a:spcPct val="120000"/>
              </a:lnSpc>
            </a:pPr>
            <a:r>
              <a:rPr lang="en-US" sz="1780" dirty="0">
                <a:solidFill>
                  <a:schemeClr val="accent6"/>
                </a:solidFill>
              </a:rPr>
              <a:t>Finish</a:t>
            </a:r>
            <a:r>
              <a:rPr lang="en-US" sz="1780" dirty="0"/>
              <a:t> payment and obtain </a:t>
            </a:r>
            <a:r>
              <a:rPr lang="en-US" sz="1780" dirty="0">
                <a:solidFill>
                  <a:schemeClr val="accent6"/>
                </a:solidFill>
              </a:rPr>
              <a:t>receipt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34D82C-04E8-462D-A124-6DBCE7944AE7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3457F-4BCD-4371-95C0-474F672B7ADE}"/>
              </a:ext>
            </a:extLst>
          </p:cNvPr>
          <p:cNvSpPr/>
          <p:nvPr/>
        </p:nvSpPr>
        <p:spPr>
          <a:xfrm>
            <a:off x="762000" y="5470256"/>
            <a:ext cx="1194655" cy="3399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0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C29C0E-F423-46CE-9D85-B82F24C37514}"/>
              </a:ext>
            </a:extLst>
          </p:cNvPr>
          <p:cNvSpPr/>
          <p:nvPr/>
        </p:nvSpPr>
        <p:spPr>
          <a:xfrm>
            <a:off x="0" y="1565781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A410C-46AC-4A1D-A149-9380A486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#3: Contact 1 Plastic Life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B91AA-8CFD-45D3-8C85-4D554C5D73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Click on </a:t>
            </a:r>
            <a:r>
              <a:rPr lang="en-US" sz="2400" dirty="0">
                <a:solidFill>
                  <a:schemeClr val="accent6"/>
                </a:solidFill>
              </a:rPr>
              <a:t>Contact Us</a:t>
            </a:r>
            <a:r>
              <a:rPr lang="en-US" sz="2400" dirty="0"/>
              <a:t> in the site navigation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Enter </a:t>
            </a:r>
            <a:r>
              <a:rPr lang="en-US" sz="2400" dirty="0">
                <a:solidFill>
                  <a:schemeClr val="accent6"/>
                </a:solidFill>
              </a:rPr>
              <a:t>credentials</a:t>
            </a:r>
            <a:r>
              <a:rPr lang="en-US" sz="2400" dirty="0"/>
              <a:t>: name and email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Enter the </a:t>
            </a:r>
            <a:r>
              <a:rPr lang="en-US" sz="2400" dirty="0">
                <a:solidFill>
                  <a:schemeClr val="accent6"/>
                </a:solidFill>
              </a:rPr>
              <a:t>message</a:t>
            </a:r>
            <a:r>
              <a:rPr lang="en-US" sz="2400" dirty="0"/>
              <a:t> to leave feedback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Check optional box to automatically </a:t>
            </a:r>
            <a:r>
              <a:rPr lang="en-US" sz="2400" dirty="0">
                <a:solidFill>
                  <a:schemeClr val="accent6"/>
                </a:solidFill>
              </a:rPr>
              <a:t>subscribe</a:t>
            </a:r>
            <a:r>
              <a:rPr lang="en-US" sz="2400" dirty="0"/>
              <a:t> to newsletter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accent6"/>
                </a:solidFill>
              </a:rPr>
              <a:t>Send</a:t>
            </a:r>
            <a:r>
              <a:rPr lang="en-US" sz="2400" dirty="0"/>
              <a:t> the form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(Also note other contact methods including phone, email and links to social media)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68C689-BE09-471F-8DE1-8A714175D23D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18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0BF58E-E76E-4E29-8462-9D84B8103F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4942" y="2418645"/>
            <a:ext cx="5181600" cy="3165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535F60-A4EB-41B0-A615-243333974728}"/>
              </a:ext>
            </a:extLst>
          </p:cNvPr>
          <p:cNvSpPr/>
          <p:nvPr/>
        </p:nvSpPr>
        <p:spPr>
          <a:xfrm>
            <a:off x="10490507" y="5005659"/>
            <a:ext cx="1194655" cy="3399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79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FF8174-B5EF-445C-BFA3-55F69CC095BF}"/>
              </a:ext>
            </a:extLst>
          </p:cNvPr>
          <p:cNvSpPr/>
          <p:nvPr/>
        </p:nvSpPr>
        <p:spPr>
          <a:xfrm>
            <a:off x="0" y="1556794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CB1B1-3D21-4DDD-9647-665863AF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List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869E86-9FCD-4CB1-A10C-42718E21C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3"/>
                </a:solidFill>
              </a:rPr>
              <a:t>News feed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Blog posts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Social media widgets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Event calendar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3"/>
                </a:solidFill>
              </a:rPr>
              <a:t>Donate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Amount to  donate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Option for recurring payment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Payment methods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3"/>
                </a:solidFill>
              </a:rPr>
              <a:t>Volunteer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Fill up application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Add attachments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E50F5-C52C-4E16-84C3-4C6D9B79C3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 startAt="3"/>
            </a:pPr>
            <a:r>
              <a:rPr lang="en-US" sz="2400" dirty="0">
                <a:solidFill>
                  <a:schemeClr val="accent3"/>
                </a:solidFill>
              </a:rPr>
              <a:t>Shop</a:t>
            </a:r>
            <a:r>
              <a:rPr lang="en-US" sz="2400" dirty="0"/>
              <a:t> – buy recycled items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List catalog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Filter options – category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Sort options – released, price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Pagination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3"/>
            </a:pPr>
            <a:r>
              <a:rPr lang="en-US" sz="2400" dirty="0">
                <a:solidFill>
                  <a:schemeClr val="accent3"/>
                </a:solidFill>
              </a:rPr>
              <a:t>About Us </a:t>
            </a:r>
            <a:r>
              <a:rPr lang="en-US" sz="2400" dirty="0"/>
              <a:t>– describes 1PL and their mission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3"/>
            </a:pPr>
            <a:r>
              <a:rPr lang="en-US" sz="2400" dirty="0">
                <a:solidFill>
                  <a:schemeClr val="accent3"/>
                </a:solidFill>
              </a:rPr>
              <a:t>Subscribe box </a:t>
            </a:r>
            <a:r>
              <a:rPr lang="en-US" sz="2400" dirty="0"/>
              <a:t>– input email address for newsletter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3"/>
            </a:pPr>
            <a:r>
              <a:rPr lang="en-US" sz="2400" dirty="0">
                <a:solidFill>
                  <a:schemeClr val="accent3"/>
                </a:solidFill>
              </a:rPr>
              <a:t>Contact Us </a:t>
            </a:r>
            <a:r>
              <a:rPr lang="en-US" sz="2400" dirty="0"/>
              <a:t>– phone, email and online form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3D2112-2E92-4D61-A806-00BADB50BAC3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3399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C310DF-F9D1-4591-B31B-CE01E1A81610}"/>
              </a:ext>
            </a:extLst>
          </p:cNvPr>
          <p:cNvSpPr txBox="1"/>
          <p:nvPr/>
        </p:nvSpPr>
        <p:spPr>
          <a:xfrm>
            <a:off x="4115642" y="797073"/>
            <a:ext cx="1888248" cy="461665"/>
          </a:xfrm>
          <a:prstGeom prst="rect">
            <a:avLst/>
          </a:prstGeom>
          <a:solidFill>
            <a:srgbClr val="FF37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Initial Draft</a:t>
            </a:r>
          </a:p>
        </p:txBody>
      </p:sp>
    </p:spTree>
    <p:extLst>
      <p:ext uri="{BB962C8B-B14F-4D97-AF65-F5344CB8AC3E}">
        <p14:creationId xmlns:p14="http://schemas.microsoft.com/office/powerpoint/2010/main" val="3851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30CD47-142F-4D02-AC97-D8BAB97989E5}"/>
              </a:ext>
            </a:extLst>
          </p:cNvPr>
          <p:cNvSpPr/>
          <p:nvPr/>
        </p:nvSpPr>
        <p:spPr>
          <a:xfrm>
            <a:off x="0" y="1556794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62147D-41B6-49DF-A2DC-EC3749F1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Hypothesis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4C9BF-A41C-4657-A659-4FDAD8312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92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schemeClr val="accent4"/>
                </a:solidFill>
              </a:rPr>
              <a:t>(a) What different sorts of people might use this product?</a:t>
            </a:r>
          </a:p>
          <a:p>
            <a:pPr marL="971550" lvl="1" indent="-51435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Volunteers</a:t>
            </a:r>
            <a:r>
              <a:rPr lang="en-US" sz="2800" dirty="0"/>
              <a:t> – 1 Plastic Life needs volunteers to assist on cleaning drives, build the ‘Precious Plastic’ machines that recycle plastic, and spread awareness</a:t>
            </a:r>
          </a:p>
          <a:p>
            <a:pPr marL="971550" lvl="1" indent="-51435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Donators</a:t>
            </a:r>
            <a:r>
              <a:rPr lang="en-US" sz="2800" dirty="0"/>
              <a:t> – Contributions help 1 Plastic Life achieve their goal.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FB90D-272D-4A04-A74B-F7811221060E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9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6D597E-9EB5-4D1E-B520-0A30AFD2407B}"/>
              </a:ext>
            </a:extLst>
          </p:cNvPr>
          <p:cNvSpPr/>
          <p:nvPr/>
        </p:nvSpPr>
        <p:spPr>
          <a:xfrm>
            <a:off x="0" y="1556794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62147D-41B6-49DF-A2DC-EC3749F1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Hypothesis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4C9BF-A41C-4657-A659-4FDAD8312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schemeClr val="accent4"/>
                </a:solidFill>
              </a:rPr>
              <a:t>(b) How might their needs and behaviors vary?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dirty="0"/>
              <a:t>Donators can be from anywhere around the world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dirty="0"/>
              <a:t>Volunteers must be based around LA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dirty="0"/>
              <a:t>Some volunteers may require certain skills to help achieve 1 Plastic Life goal’s effectively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dirty="0"/>
              <a:t>Volunteers can also help by establishing a partnership with 1 Plastic Life for their business or organization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2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BB7EDB-4EE3-4300-9AF1-53BE4CCEE243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1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D0FF6F-40D2-40C0-B140-ED0AA6176A61}"/>
              </a:ext>
            </a:extLst>
          </p:cNvPr>
          <p:cNvSpPr/>
          <p:nvPr/>
        </p:nvSpPr>
        <p:spPr>
          <a:xfrm>
            <a:off x="0" y="1556794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62147D-41B6-49DF-A2DC-EC3749F1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Hypothesis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4C9BF-A41C-4657-A659-4FDAD8312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schemeClr val="accent4"/>
                </a:solidFill>
              </a:rPr>
              <a:t>(c) What ranges of behaviors and types of environments need to be explored?</a:t>
            </a:r>
          </a:p>
          <a:p>
            <a:pPr marL="457200" lvl="1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2800" b="1" dirty="0">
                <a:solidFill>
                  <a:schemeClr val="accent1"/>
                </a:solidFill>
              </a:rPr>
              <a:t>Volunteers</a:t>
            </a:r>
            <a:r>
              <a:rPr lang="en-US" sz="2800" dirty="0"/>
              <a:t>:</a:t>
            </a:r>
          </a:p>
          <a:p>
            <a:pPr lvl="2">
              <a:lnSpc>
                <a:spcPct val="110000"/>
              </a:lnSpc>
              <a:spcAft>
                <a:spcPts val="600"/>
              </a:spcAft>
              <a:buFont typeface="Circular Std Book" panose="020B0604020101020102" pitchFamily="34" charset="0"/>
              <a:buChar char="-"/>
            </a:pPr>
            <a:r>
              <a:rPr lang="en-US" sz="2400" dirty="0"/>
              <a:t>Time spent volunteering (few hours a week – few days a week)</a:t>
            </a:r>
          </a:p>
          <a:p>
            <a:pPr lvl="2">
              <a:lnSpc>
                <a:spcPct val="110000"/>
              </a:lnSpc>
              <a:spcAft>
                <a:spcPts val="600"/>
              </a:spcAft>
              <a:buFont typeface="Circular Std Book" panose="020B0604020101020102" pitchFamily="34" charset="0"/>
              <a:buChar char="-"/>
            </a:pPr>
            <a:r>
              <a:rPr lang="en-US" sz="2400" dirty="0"/>
              <a:t>Skill in building machines (no skill – highly skilled)</a:t>
            </a:r>
          </a:p>
          <a:p>
            <a:pPr marL="457200" lvl="1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2800" b="1" dirty="0">
                <a:solidFill>
                  <a:schemeClr val="accent1"/>
                </a:solidFill>
              </a:rPr>
              <a:t>Donators</a:t>
            </a:r>
            <a:r>
              <a:rPr lang="en-US" sz="2800" dirty="0"/>
              <a:t>:</a:t>
            </a:r>
          </a:p>
          <a:p>
            <a:pPr lvl="2">
              <a:lnSpc>
                <a:spcPct val="110000"/>
              </a:lnSpc>
              <a:spcAft>
                <a:spcPts val="600"/>
              </a:spcAft>
              <a:buFont typeface="Circular Std Book" panose="020B0604020101020102" pitchFamily="34" charset="0"/>
              <a:buChar char="-"/>
            </a:pPr>
            <a:r>
              <a:rPr lang="en-US" sz="2400" dirty="0"/>
              <a:t>Amount donated</a:t>
            </a:r>
          </a:p>
          <a:p>
            <a:pPr lvl="2">
              <a:lnSpc>
                <a:spcPct val="110000"/>
              </a:lnSpc>
              <a:spcAft>
                <a:spcPts val="600"/>
              </a:spcAft>
              <a:buFont typeface="Circular Std Book" panose="020B0604020101020102" pitchFamily="34" charset="0"/>
              <a:buChar char="-"/>
            </a:pPr>
            <a:r>
              <a:rPr lang="en-US" sz="2400" dirty="0"/>
              <a:t>Frequency of donation (one time only – recurring)</a:t>
            </a:r>
          </a:p>
          <a:p>
            <a:pPr lvl="2">
              <a:lnSpc>
                <a:spcPct val="110000"/>
              </a:lnSpc>
              <a:spcAft>
                <a:spcPts val="600"/>
              </a:spcAft>
              <a:buFont typeface="Circular Std Book" panose="020B0604020101020102" pitchFamily="34" charset="0"/>
              <a:buChar char="-"/>
            </a:pPr>
            <a:r>
              <a:rPr lang="en-US" sz="2400" dirty="0"/>
              <a:t>Kind of help offered (monetary, parts, contacts or networking help)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614DD-6059-47C7-A02B-559528156A49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6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D30C70-FAEC-480F-B46B-72C5FC64AE00}"/>
              </a:ext>
            </a:extLst>
          </p:cNvPr>
          <p:cNvSpPr/>
          <p:nvPr/>
        </p:nvSpPr>
        <p:spPr>
          <a:xfrm>
            <a:off x="0" y="1551008"/>
            <a:ext cx="12192000" cy="483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1A1FC-717E-46D1-B31A-57AAE002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Plastic Life – Present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069B-2ACB-4D6B-8324-05106C94F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0351"/>
            <a:ext cx="5181600" cy="4505210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dirty="0"/>
              <a:t>Aims to reduce the impact of single-use plastic items on the environment and providing support and job training opportunities to the underprivileged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dirty="0"/>
              <a:t>Currently, the website is rather plain and needs a redesign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A2F2A2-4DDD-4FCC-B55A-327E0DB79C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9353" y="1861720"/>
            <a:ext cx="5181600" cy="419811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ABF5B65-F422-4A28-9777-B0B95A2B5799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D30C70-FAEC-480F-B46B-72C5FC64AE00}"/>
              </a:ext>
            </a:extLst>
          </p:cNvPr>
          <p:cNvSpPr/>
          <p:nvPr/>
        </p:nvSpPr>
        <p:spPr>
          <a:xfrm>
            <a:off x="0" y="1565296"/>
            <a:ext cx="12192000" cy="483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1A1FC-717E-46D1-B31A-57AAE002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Concept – Before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BF5B65-F422-4A28-9777-B0B95A2B5799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DFD4CC-76C8-489F-98F2-1400A51C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1" r="3298"/>
          <a:stretch/>
        </p:blipFill>
        <p:spPr>
          <a:xfrm>
            <a:off x="4833257" y="2268114"/>
            <a:ext cx="7164475" cy="3329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2EFA0BE7-5AC0-40DF-8008-878ABBD204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5" r="8155"/>
          <a:stretch/>
        </p:blipFill>
        <p:spPr>
          <a:xfrm>
            <a:off x="309040" y="1929284"/>
            <a:ext cx="4169962" cy="4036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7DFE9A8-C67D-4070-BC25-21B711BBFC33}"/>
              </a:ext>
            </a:extLst>
          </p:cNvPr>
          <p:cNvSpPr/>
          <p:nvPr/>
        </p:nvSpPr>
        <p:spPr>
          <a:xfrm>
            <a:off x="8757138" y="4281477"/>
            <a:ext cx="3240594" cy="766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1 Plastic Life</a:t>
            </a:r>
            <a:r>
              <a:rPr lang="en-US" dirty="0"/>
              <a:t> looks rather mundane and plain right now</a:t>
            </a:r>
          </a:p>
        </p:txBody>
      </p:sp>
    </p:spTree>
    <p:extLst>
      <p:ext uri="{BB962C8B-B14F-4D97-AF65-F5344CB8AC3E}">
        <p14:creationId xmlns:p14="http://schemas.microsoft.com/office/powerpoint/2010/main" val="99863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D30C70-FAEC-480F-B46B-72C5FC64AE00}"/>
              </a:ext>
            </a:extLst>
          </p:cNvPr>
          <p:cNvSpPr/>
          <p:nvPr/>
        </p:nvSpPr>
        <p:spPr>
          <a:xfrm>
            <a:off x="0" y="1565296"/>
            <a:ext cx="12192000" cy="483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6576E2EB-B9E4-4D78-A113-6A587F028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70" y="1783898"/>
            <a:ext cx="4849898" cy="3869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1A1FC-717E-46D1-B31A-57AAE002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Concept – After</a:t>
            </a:r>
          </a:p>
        </p:txBody>
      </p:sp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1FB7254D-B33B-489F-A984-67AA9CA4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178" y="1783900"/>
            <a:ext cx="5165910" cy="386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ABF5B65-F422-4A28-9777-B0B95A2B5799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EF3575-32F4-4DD8-96C0-3816E7380B8B}"/>
              </a:ext>
            </a:extLst>
          </p:cNvPr>
          <p:cNvSpPr/>
          <p:nvPr/>
        </p:nvSpPr>
        <p:spPr>
          <a:xfrm>
            <a:off x="2439133" y="5232130"/>
            <a:ext cx="3484370" cy="9375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Restart</a:t>
            </a:r>
            <a:r>
              <a:rPr lang="en-US" dirty="0"/>
              <a:t> has a clean doodle-like interface to let donators and volunteers help recycle e-waste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F46A1E-7578-468E-9D93-F57BF6E20C79}"/>
              </a:ext>
            </a:extLst>
          </p:cNvPr>
          <p:cNvSpPr/>
          <p:nvPr/>
        </p:nvSpPr>
        <p:spPr>
          <a:xfrm>
            <a:off x="7116849" y="5243309"/>
            <a:ext cx="3740396" cy="9263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Sure We Can</a:t>
            </a:r>
            <a:r>
              <a:rPr lang="en-US" dirty="0">
                <a:solidFill>
                  <a:schemeClr val="bg1"/>
                </a:solidFill>
              </a:rPr>
              <a:t>, a plastic recycling center, </a:t>
            </a:r>
            <a:r>
              <a:rPr lang="en-US" dirty="0"/>
              <a:t>keeps similar functions minimal and organized in columns</a:t>
            </a:r>
          </a:p>
        </p:txBody>
      </p:sp>
    </p:spTree>
    <p:extLst>
      <p:ext uri="{BB962C8B-B14F-4D97-AF65-F5344CB8AC3E}">
        <p14:creationId xmlns:p14="http://schemas.microsoft.com/office/powerpoint/2010/main" val="241505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72ABBC7-4DF5-4145-9E72-72BE9202118F}"/>
              </a:ext>
            </a:extLst>
          </p:cNvPr>
          <p:cNvSpPr/>
          <p:nvPr/>
        </p:nvSpPr>
        <p:spPr>
          <a:xfrm>
            <a:off x="0" y="1556794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9F4284-9164-4EFF-8129-71A50186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Interviews - Donator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3E98E-7BCC-44E6-8679-CD0588D51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500" dirty="0"/>
              <a:t>What appeals to you most about the cause?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500" dirty="0"/>
              <a:t>How much are you willing to donate?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500" dirty="0"/>
              <a:t>How frequently can you donate? Would you prefer smaller recurring amounts or larger occasional amounts?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500" dirty="0"/>
              <a:t>What kind of resources can you provide, apart from money?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500" dirty="0"/>
              <a:t>Are there any other causes you support?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500" dirty="0"/>
              <a:t>What are your expectations from the organization? Do you have any suggestions for us?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3FC27A-8620-46C5-A92E-B743A7C3E108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6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D97FF-607F-4AC2-B0B3-5D254B4CCE51}"/>
              </a:ext>
            </a:extLst>
          </p:cNvPr>
          <p:cNvSpPr/>
          <p:nvPr/>
        </p:nvSpPr>
        <p:spPr>
          <a:xfrm>
            <a:off x="0" y="1556794"/>
            <a:ext cx="12192000" cy="4826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B0889-C3A6-4D1F-9DE8-F9FE08E8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981"/>
            <a:ext cx="10515600" cy="1325563"/>
          </a:xfrm>
        </p:spPr>
        <p:txBody>
          <a:bodyPr/>
          <a:lstStyle/>
          <a:p>
            <a:r>
              <a:rPr lang="en-US" dirty="0"/>
              <a:t>Primary Persona: Ivan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5EF4E-12C1-4DD5-98E2-0485D781ABF6}"/>
              </a:ext>
            </a:extLst>
          </p:cNvPr>
          <p:cNvSpPr txBox="1"/>
          <p:nvPr/>
        </p:nvSpPr>
        <p:spPr>
          <a:xfrm>
            <a:off x="6626887" y="820090"/>
            <a:ext cx="1366576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Donator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BEE41F28-8C3F-43CA-AF72-847F32B11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7490" y="1790700"/>
            <a:ext cx="6584350" cy="43862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Ivan is the Director at a company that works with hardware technology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He prefers to make smaller but frequently recurring donations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He is interested in the different initiatives 1PL undertakes and how they spend his money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He is excited to buy products that 1PL makes with recycled plastic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He spreads the word, hoping to enjoy a clean and plastic-free environment in the future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AD05090-032A-4606-ABCC-43C58A466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44332" y="909376"/>
            <a:ext cx="5474059" cy="547405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B162E73-ED8D-4116-9201-71F928DB7273}"/>
              </a:ext>
            </a:extLst>
          </p:cNvPr>
          <p:cNvSpPr/>
          <p:nvPr/>
        </p:nvSpPr>
        <p:spPr>
          <a:xfrm>
            <a:off x="11100184" y="6031707"/>
            <a:ext cx="672716" cy="672716"/>
          </a:xfrm>
          <a:prstGeom prst="ellipse">
            <a:avLst/>
          </a:prstGeom>
          <a:solidFill>
            <a:srgbClr val="FF2F4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DFCA621-6E14-4299-BFAD-2BB59852A14E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04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5B6183"/>
      </a:dk1>
      <a:lt1>
        <a:sysClr val="window" lastClr="FFFFFF"/>
      </a:lt1>
      <a:dk2>
        <a:srgbClr val="4E5472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ircular">
      <a:majorFont>
        <a:latin typeface="Circular Std Medium"/>
        <a:ea typeface=""/>
        <a:cs typeface=""/>
      </a:majorFont>
      <a:minorFont>
        <a:latin typeface="Circular Std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</TotalTime>
  <Words>1249</Words>
  <Application>Microsoft Office PowerPoint</Application>
  <PresentationFormat>Widescreen</PresentationFormat>
  <Paragraphs>148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Circular Std Book</vt:lpstr>
      <vt:lpstr>Circular Std Medium</vt:lpstr>
      <vt:lpstr>Office Theme</vt:lpstr>
      <vt:lpstr>Siddhesh Karekar</vt:lpstr>
      <vt:lpstr>Persona Hypothesis</vt:lpstr>
      <vt:lpstr>Persona Hypothesis</vt:lpstr>
      <vt:lpstr>Persona Hypothesis</vt:lpstr>
      <vt:lpstr>1 Plastic Life – Present State</vt:lpstr>
      <vt:lpstr>Solution Concept – Before</vt:lpstr>
      <vt:lpstr>Solution Concept – After</vt:lpstr>
      <vt:lpstr>User Interviews - Donator</vt:lpstr>
      <vt:lpstr>Primary Persona: Ivan</vt:lpstr>
      <vt:lpstr>User Interviews - Volunteer</vt:lpstr>
      <vt:lpstr>Monica Lorenzo</vt:lpstr>
      <vt:lpstr>Suraj Gupta</vt:lpstr>
      <vt:lpstr>Proof of Data Collection</vt:lpstr>
      <vt:lpstr>Goal-Directed Context User Scenario</vt:lpstr>
      <vt:lpstr>User Stories</vt:lpstr>
      <vt:lpstr>Use Case #1: Donate</vt:lpstr>
      <vt:lpstr>Use Case #2: Buy Recycled Products</vt:lpstr>
      <vt:lpstr>Use Case #3: Contact 1 Plastic Life</vt:lpstr>
      <vt:lpstr>Feature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Siddhesh Karekar</dc:creator>
  <cp:lastModifiedBy>Siddhesh Karekar</cp:lastModifiedBy>
  <cp:revision>111</cp:revision>
  <dcterms:created xsi:type="dcterms:W3CDTF">2019-01-19T18:26:12Z</dcterms:created>
  <dcterms:modified xsi:type="dcterms:W3CDTF">2019-02-18T03:38:04Z</dcterms:modified>
</cp:coreProperties>
</file>